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  <p:sldMasterId id="2147483764" r:id="rId2"/>
  </p:sldMasterIdLst>
  <p:notesMasterIdLst>
    <p:notesMasterId r:id="rId66"/>
  </p:notesMasterIdLst>
  <p:handoutMasterIdLst>
    <p:handoutMasterId r:id="rId67"/>
  </p:handoutMasterIdLst>
  <p:sldIdLst>
    <p:sldId id="319" r:id="rId3"/>
    <p:sldId id="257" r:id="rId4"/>
    <p:sldId id="476" r:id="rId5"/>
    <p:sldId id="586" r:id="rId6"/>
    <p:sldId id="645" r:id="rId7"/>
    <p:sldId id="646" r:id="rId8"/>
    <p:sldId id="647" r:id="rId9"/>
    <p:sldId id="587" r:id="rId10"/>
    <p:sldId id="648" r:id="rId11"/>
    <p:sldId id="649" r:id="rId12"/>
    <p:sldId id="393" r:id="rId13"/>
    <p:sldId id="588" r:id="rId14"/>
    <p:sldId id="589" r:id="rId15"/>
    <p:sldId id="590" r:id="rId16"/>
    <p:sldId id="395" r:id="rId17"/>
    <p:sldId id="591" r:id="rId18"/>
    <p:sldId id="603" r:id="rId19"/>
    <p:sldId id="492" r:id="rId20"/>
    <p:sldId id="592" r:id="rId21"/>
    <p:sldId id="650" r:id="rId22"/>
    <p:sldId id="651" r:id="rId23"/>
    <p:sldId id="493" r:id="rId24"/>
    <p:sldId id="653" r:id="rId25"/>
    <p:sldId id="397" r:id="rId26"/>
    <p:sldId id="654" r:id="rId27"/>
    <p:sldId id="495" r:id="rId28"/>
    <p:sldId id="655" r:id="rId29"/>
    <p:sldId id="475" r:id="rId30"/>
    <p:sldId id="656" r:id="rId31"/>
    <p:sldId id="406" r:id="rId32"/>
    <p:sldId id="605" r:id="rId33"/>
    <p:sldId id="407" r:id="rId34"/>
    <p:sldId id="657" r:id="rId35"/>
    <p:sldId id="658" r:id="rId36"/>
    <p:sldId id="498" r:id="rId37"/>
    <p:sldId id="599" r:id="rId38"/>
    <p:sldId id="660" r:id="rId39"/>
    <p:sldId id="499" r:id="rId40"/>
    <p:sldId id="421" r:id="rId41"/>
    <p:sldId id="661" r:id="rId42"/>
    <p:sldId id="662" r:id="rId43"/>
    <p:sldId id="682" r:id="rId44"/>
    <p:sldId id="500" r:id="rId45"/>
    <p:sldId id="665" r:id="rId46"/>
    <p:sldId id="666" r:id="rId47"/>
    <p:sldId id="606" r:id="rId48"/>
    <p:sldId id="667" r:id="rId49"/>
    <p:sldId id="600" r:id="rId50"/>
    <p:sldId id="668" r:id="rId51"/>
    <p:sldId id="669" r:id="rId52"/>
    <p:sldId id="670" r:id="rId53"/>
    <p:sldId id="671" r:id="rId54"/>
    <p:sldId id="672" r:id="rId55"/>
    <p:sldId id="502" r:id="rId56"/>
    <p:sldId id="673" r:id="rId57"/>
    <p:sldId id="674" r:id="rId58"/>
    <p:sldId id="675" r:id="rId59"/>
    <p:sldId id="676" r:id="rId60"/>
    <p:sldId id="580" r:id="rId61"/>
    <p:sldId id="681" r:id="rId62"/>
    <p:sldId id="680" r:id="rId63"/>
    <p:sldId id="472" r:id="rId64"/>
    <p:sldId id="678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8" autoAdjust="0"/>
    <p:restoredTop sz="94531" autoAdjust="0"/>
  </p:normalViewPr>
  <p:slideViewPr>
    <p:cSldViewPr>
      <p:cViewPr varScale="1">
        <p:scale>
          <a:sx n="86" d="100"/>
          <a:sy n="86" d="100"/>
        </p:scale>
        <p:origin x="149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8F304C-1EEB-486E-83EF-47AB928EC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30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F4773-82D5-49F3-9517-59DCC2E05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84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A57DBB-914E-4E18-B3D3-EEC0ABE092C9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723400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9D7593-D4C7-493A-A27C-C8234CE17015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8807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143736-24EF-45E0-9827-3CB400D25615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3677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039481-9F9D-475E-8F0D-B8E8749B1AA8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75438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E638AE-F3D7-4C7B-9FAD-FAD6AA448E21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359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368D3E-6975-4642-B24B-C403617C7949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27059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7EF70C-BE24-4390-BAA3-DB4AB8419A17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7759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E9F958-8F83-490C-B543-1044D0A46003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91733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2E89CA-AF6E-4E86-AED4-ABABEB803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5423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D2947D-9469-4358-A0B6-A40FF1B06E79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31930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8C8B9D-A28E-4CEC-83DF-ABD312F3BA9F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9846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4818DF-DE5D-4031-BF2D-E7C265AE7C92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22702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8A1F10-9DC5-44DC-8B9D-6A754B067930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92589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4084F1-0D38-4036-8870-7A2A97AF2CA5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28709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A4DB73-13A7-4122-B6F4-081A50563D18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61669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004325-DDDB-4246-8141-BC940484A367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01245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B02CB6-982C-428A-BFFD-0FD13EB50BB7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012918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6096A6-CF3C-4BDF-9D6B-6B0E491A8A08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710137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EF27A8-E4D7-4804-B956-66D5A024CAE4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917545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4BBCE3-DACD-47EB-BC82-158B4975207B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857538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47A49E-C0EB-4755-A58F-91A5FB407C51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333780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FC0F34-7D99-461A-A2B0-632597A00EC0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89030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2723FC-58E8-463E-B3B0-20076ACDCBB4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49921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C49893-444D-43EB-A3CF-70693F9BEE75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1520900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BF5CA6-B642-46B7-A2C4-9C193412C1F4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421656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75B8BD-37A6-43EB-95EA-139BD1088D31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125202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07F772-0547-4137-A95C-8BC0B4AA11CD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1486489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4B4024-44C2-4613-A56B-25F3D06C1697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3576472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E0A773-358F-4E9E-968F-1EFE08C5F173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932329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E15DB8-A71E-472F-98CF-6FE382D5EBB3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903035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A81255-A813-4336-8690-23226337E053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4732666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0F964D-A5CC-4935-8930-83EE6EEC1655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5552252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8FD32C-74FC-4461-AF87-60F4C5274940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10822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762539-18DE-4776-ADC8-B6F6221C8991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156097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E58203-0570-4DD3-8033-92708149A94A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6252737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80FD26-A6C7-4339-93AD-1076055C8FF6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933508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137BD5-38C1-45E7-9A87-F36A7AE03641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246552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260FD-9F74-4D66-82A6-9C0A4666D38A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9315767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954904-3AD5-4296-B0AF-F153294B4BF4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3685341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6D6AE5-D2CA-4283-9C37-D200F691614F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5580599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288FDD-31DF-487B-9E62-65C58C78ACB4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9070619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3925D-E1F2-4C89-A70D-CF9EAB0229E7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9525737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6F3098-A8F5-4933-8CA1-92855AF49543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742098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0A38F1-85F0-415E-B7C8-CD73DD8DFC5E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11787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BB7B16-974E-4E16-85B1-07CE552C02E0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538355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71141C-1C98-4696-9D96-894D4D857798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42885950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27124F-8E44-4B6F-BECA-B2A04300C075}" type="slidenum">
              <a:rPr lang="en-US" sz="120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9129659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7316EF-74B0-4296-8D4C-059C3BF96238}" type="slidenum">
              <a:rPr lang="en-US" sz="120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4502036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42657-CDF7-42B8-A531-9A5FEEB0B451}" type="slidenum">
              <a:rPr lang="en-US" sz="120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6274285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319861-EDB6-4BFD-B1CB-1A7A938EC183}" type="slidenum">
              <a:rPr lang="en-US" sz="1200" smtClean="0">
                <a:solidFill>
                  <a:schemeClr val="tx1"/>
                </a:solidFill>
              </a:rPr>
              <a:pPr eaLnBrk="1" hangingPunct="1"/>
              <a:t>56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066968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8FE5D8-3549-4179-8395-E4832CDCBBFC}" type="slidenum">
              <a:rPr lang="en-US" sz="1200" smtClean="0">
                <a:solidFill>
                  <a:schemeClr val="tx1"/>
                </a:solidFill>
              </a:rPr>
              <a:pPr eaLnBrk="1" hangingPunct="1"/>
              <a:t>57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9394124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57D43E-E492-4C30-8032-68523A91BADD}" type="slidenum">
              <a:rPr lang="en-US" sz="1200" smtClean="0">
                <a:solidFill>
                  <a:schemeClr val="tx1"/>
                </a:solidFill>
              </a:rPr>
              <a:pPr eaLnBrk="1" hangingPunct="1"/>
              <a:t>58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331870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55BFE5-C1DF-4091-B9FC-213FEAAC3DF6}" type="slidenum">
              <a:rPr lang="en-US" sz="1200" smtClean="0">
                <a:solidFill>
                  <a:schemeClr val="tx1"/>
                </a:solidFill>
              </a:rPr>
              <a:pPr eaLnBrk="1" hangingPunct="1"/>
              <a:t>59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8085706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8476F5-58CF-412D-ABC2-4C1CC5A80717}" type="slidenum">
              <a:rPr lang="en-US" sz="1200" smtClean="0">
                <a:solidFill>
                  <a:schemeClr val="tx1"/>
                </a:solidFill>
              </a:rPr>
              <a:pPr eaLnBrk="1" hangingPunct="1"/>
              <a:t>60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7776520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FFF102-C5CC-4793-9536-B1D5275AF9A9}" type="slidenum">
              <a:rPr lang="en-US" sz="1200" smtClean="0">
                <a:solidFill>
                  <a:schemeClr val="tx1"/>
                </a:solidFill>
              </a:rPr>
              <a:pPr eaLnBrk="1" hangingPunct="1"/>
              <a:t>61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52705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1117F8-7C51-4E6F-ABB2-8C2ABEA3AD81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429437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521479-F780-4718-B6D8-7A9DCE6D505D}" type="slidenum">
              <a:rPr lang="en-US" sz="1200" smtClean="0">
                <a:solidFill>
                  <a:schemeClr val="tx1"/>
                </a:solidFill>
              </a:rPr>
              <a:pPr eaLnBrk="1" hangingPunct="1"/>
              <a:t>62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0600571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5299AA-F5A6-418A-83E0-84A14C8449E9}" type="slidenum">
              <a:rPr lang="en-US" sz="1200" smtClean="0">
                <a:solidFill>
                  <a:schemeClr val="tx1"/>
                </a:solidFill>
              </a:rPr>
              <a:pPr eaLnBrk="1" hangingPunct="1"/>
              <a:t>63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36887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7915C2-EB58-4E2F-8BEF-DAFA70CC70A7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4471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4381DB-90C9-4330-8607-947C39C227EC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59331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90943F-8C91-484D-B6AE-23A1A03804BB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0140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DD5E-02CD-41C8-9C8B-6D6893F3B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7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6A57-37BF-412A-95B3-AA89624411A6}" type="datetime1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3E30-8995-4F7E-84FF-35A4AEEB6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0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5795-24FD-4987-ABB2-29F6993F6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December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C14EE-3E45-4AE6-955A-F36E1544A4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December 20,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A44E7-1703-4C5B-A892-C4DD066DD6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December 20,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434-0529-4B58-A3AD-EAF7759AC1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December 20,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B1A64-76BF-4FBB-A957-6AA5C12A00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27BF-8682-452F-B67A-9019A6DA6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97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December 20,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EB898-E992-4762-92F4-55AD0B1AA5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December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EC394-B14C-457A-8E0B-A33D032CBA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December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72540-FC63-48BB-8C59-7C665D4571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48A-C0D7-4F73-8D66-3572441CA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9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015A-3A8D-45F9-B0EA-D230F42227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3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6EC8-FD46-430C-B2C7-D5B490065EBB}" type="datetime1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927DC-9189-4885-84F1-45F81754D5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0EAB-7653-4074-9D89-472740C8F9CF}" type="datetime1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68EA5-3794-4EE1-818D-6315F8336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8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A1C74-0DD8-43E5-8C34-FB2764E9EA0E}" type="datetime1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1492-850B-490B-A39B-654B5CF6F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D47F0-4D80-459F-B6AB-09752537F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9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09919-276D-43F8-9007-0CD5FB859469}" type="datetime1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F635-C47F-4778-940A-3BBEFF341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2D5B9F5-9133-4C6A-846B-804437BAAA70}" type="datetime1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1F936F8-E002-499F-AA52-1DFF53033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42" r:id="rId5"/>
    <p:sldLayoutId id="2147483743" r:id="rId6"/>
    <p:sldLayoutId id="2147483744" r:id="rId7"/>
    <p:sldLayoutId id="2147483762" r:id="rId8"/>
    <p:sldLayoutId id="2147483745" r:id="rId9"/>
    <p:sldLayoutId id="2147483746" r:id="rId10"/>
    <p:sldLayoutId id="21474837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December 20,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CA0FAE-CEC9-41DE-87EA-9423B11E6F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MCTS Guide to Microsoft 7 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400" b="0" smtClean="0"/>
              <a:t>Chapter 2</a:t>
            </a:r>
          </a:p>
          <a:p>
            <a:r>
              <a:rPr lang="en-US" sz="3400" b="0" smtClean="0"/>
              <a:t>Installing Windows 7</a:t>
            </a:r>
          </a:p>
        </p:txBody>
      </p:sp>
      <p:pic>
        <p:nvPicPr>
          <p:cNvPr id="20484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Tools and Technology Improvements (cont'd.)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Deployment Image Servicing and Management (DISM)</a:t>
            </a:r>
          </a:p>
          <a:p>
            <a:pPr lvl="1"/>
            <a:r>
              <a:rPr lang="en-US" dirty="0" smtClean="0"/>
              <a:t>Used to perform offline servicing of WIM images</a:t>
            </a:r>
          </a:p>
          <a:p>
            <a:r>
              <a:rPr lang="en-US" dirty="0" smtClean="0"/>
              <a:t>Windows Deployment Services (WDS)</a:t>
            </a:r>
          </a:p>
          <a:p>
            <a:pPr lvl="1"/>
            <a:r>
              <a:rPr lang="en-US" dirty="0" smtClean="0"/>
              <a:t>Updated version of Remote Installation Services (RIS)</a:t>
            </a:r>
          </a:p>
          <a:p>
            <a:pPr lvl="1"/>
            <a:r>
              <a:rPr lang="en-US" dirty="0" smtClean="0"/>
              <a:t>Server side component that can be used to manage the deployment of images over the network</a:t>
            </a:r>
          </a:p>
          <a:p>
            <a:pPr lvl="1"/>
            <a:r>
              <a:rPr lang="en-US" dirty="0" smtClean="0"/>
              <a:t>Desktop computers can be booted to the network </a:t>
            </a:r>
          </a:p>
          <a:p>
            <a:pPr lvl="2"/>
            <a:r>
              <a:rPr lang="en-US" dirty="0" smtClean="0"/>
              <a:t>Using a </a:t>
            </a:r>
            <a:r>
              <a:rPr lang="en-US" dirty="0" err="1" smtClean="0"/>
              <a:t>Preboot</a:t>
            </a:r>
            <a:r>
              <a:rPr lang="en-US" dirty="0" smtClean="0"/>
              <a:t> </a:t>
            </a:r>
            <a:r>
              <a:rPr lang="en-US" dirty="0" err="1" smtClean="0"/>
              <a:t>eXecution</a:t>
            </a:r>
            <a:r>
              <a:rPr lang="en-US" dirty="0" smtClean="0"/>
              <a:t> Environment (PXE) network card to perform an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BD6A4F4-EF19-4363-9773-3D4730C2FE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Installation Methods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installation Windows 7 methods</a:t>
            </a:r>
          </a:p>
          <a:p>
            <a:pPr lvl="1"/>
            <a:r>
              <a:rPr lang="en-US" dirty="0" smtClean="0"/>
              <a:t>DVD boot installation</a:t>
            </a:r>
          </a:p>
          <a:p>
            <a:pPr lvl="1"/>
            <a:r>
              <a:rPr lang="en-US" dirty="0" smtClean="0"/>
              <a:t>Distribution share installation</a:t>
            </a:r>
          </a:p>
          <a:p>
            <a:pPr lvl="1"/>
            <a:r>
              <a:rPr lang="en-US" dirty="0" smtClean="0"/>
              <a:t>Image-based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C64D81A-C22A-408A-A01D-1AD48078F60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DVD Boot Installation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Least suitable method for large volume of computers</a:t>
            </a:r>
          </a:p>
          <a:p>
            <a:r>
              <a:rPr lang="en-US" dirty="0" smtClean="0"/>
              <a:t>Suitable for small organizations that only occasionally install Windows 7</a:t>
            </a:r>
          </a:p>
          <a:p>
            <a:r>
              <a:rPr lang="en-US" dirty="0" smtClean="0"/>
              <a:t>Degree of customization is low</a:t>
            </a:r>
          </a:p>
          <a:p>
            <a:pPr lvl="1"/>
            <a:r>
              <a:rPr lang="en-US" dirty="0" smtClean="0"/>
              <a:t>Includes only the drivers and components included on the Windows 7 installation DVD</a:t>
            </a:r>
          </a:p>
          <a:p>
            <a:pPr lvl="1"/>
            <a:r>
              <a:rPr lang="en-US" dirty="0" smtClean="0"/>
              <a:t>You can add drivers using any external storage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29EBDC2-26BD-4258-9F65-662CA26CB5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Share Installation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computers to be booted into Windows PE from removable storage</a:t>
            </a:r>
          </a:p>
          <a:p>
            <a:pPr lvl="1"/>
            <a:r>
              <a:rPr lang="en-US" dirty="0" smtClean="0"/>
              <a:t>Then run installation from a distribution share</a:t>
            </a:r>
          </a:p>
          <a:p>
            <a:r>
              <a:rPr lang="en-US" dirty="0" smtClean="0"/>
              <a:t>Speed of a distribution share installation varies </a:t>
            </a:r>
          </a:p>
          <a:p>
            <a:pPr lvl="1"/>
            <a:r>
              <a:rPr lang="en-US" dirty="0" smtClean="0"/>
              <a:t>Files must be transferred across the network</a:t>
            </a:r>
          </a:p>
          <a:p>
            <a:r>
              <a:rPr lang="en-US" dirty="0" smtClean="0"/>
              <a:t>Level of customization for a distribution share installation is higher than a DVD boot installation</a:t>
            </a:r>
          </a:p>
          <a:p>
            <a:pPr lvl="1"/>
            <a:r>
              <a:rPr lang="en-US" dirty="0" smtClean="0"/>
              <a:t>Distribution share can be customized by WSIM or </a:t>
            </a:r>
            <a:r>
              <a:rPr lang="en-US" dirty="0" err="1" smtClean="0"/>
              <a:t>ImageX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3420567-B6C8-4E17-9AE2-9FB925F12D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Image-Based Installation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the creation of a customized image that you apply to each computer</a:t>
            </a:r>
          </a:p>
          <a:p>
            <a:pPr lvl="1"/>
            <a:r>
              <a:rPr lang="en-US" dirty="0" smtClean="0"/>
              <a:t>Customized image is created using </a:t>
            </a:r>
            <a:r>
              <a:rPr lang="en-US" dirty="0" err="1" smtClean="0"/>
              <a:t>ImageX</a:t>
            </a:r>
            <a:endParaRPr lang="en-US" dirty="0" smtClean="0"/>
          </a:p>
          <a:p>
            <a:pPr lvl="2"/>
            <a:r>
              <a:rPr lang="en-US" dirty="0" smtClean="0"/>
              <a:t>And placed on a distribution share by using WSIM</a:t>
            </a:r>
          </a:p>
          <a:p>
            <a:r>
              <a:rPr lang="en-US" dirty="0" smtClean="0"/>
              <a:t>Requires computers to be booted into Windows PE</a:t>
            </a:r>
          </a:p>
          <a:p>
            <a:pPr lvl="1"/>
            <a:r>
              <a:rPr lang="en-US" dirty="0" smtClean="0"/>
              <a:t>Then copying the customized image onto computer</a:t>
            </a:r>
          </a:p>
          <a:p>
            <a:r>
              <a:rPr lang="en-US" dirty="0" smtClean="0"/>
              <a:t>Fastest type of installation</a:t>
            </a:r>
          </a:p>
          <a:p>
            <a:r>
              <a:rPr lang="en-US" dirty="0" smtClean="0"/>
              <a:t>Highest level of customization is achieved by using image-based installations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98C5653-AC64-42EB-A01C-F1F0EB300E2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Installation Types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installations</a:t>
            </a:r>
          </a:p>
          <a:p>
            <a:pPr lvl="1"/>
            <a:r>
              <a:rPr lang="en-US" dirty="0" smtClean="0"/>
              <a:t>Clean installation</a:t>
            </a:r>
          </a:p>
          <a:p>
            <a:pPr lvl="1"/>
            <a:r>
              <a:rPr lang="en-US" dirty="0" smtClean="0"/>
              <a:t>Upgrade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2C75903-F476-4394-939E-1CAE1EBD0C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Clean Installations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installations are clean installations</a:t>
            </a:r>
          </a:p>
          <a:p>
            <a:r>
              <a:rPr lang="en-US" dirty="0" smtClean="0"/>
              <a:t>A new computer always has a clean installation</a:t>
            </a:r>
          </a:p>
          <a:p>
            <a:r>
              <a:rPr lang="en-US" dirty="0" smtClean="0"/>
              <a:t>Network administrators in corporate environments often prefer clean installations</a:t>
            </a:r>
          </a:p>
          <a:p>
            <a:r>
              <a:rPr lang="en-US" dirty="0" smtClean="0"/>
              <a:t>Hard drive is usually wiped out and reformatted</a:t>
            </a:r>
          </a:p>
          <a:p>
            <a:r>
              <a:rPr lang="en-US" dirty="0" smtClean="0"/>
              <a:t>Clean installations can be performed by any installation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491168C-C82A-45A1-926E-50F9A63DCFC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Upgrade Installations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referred to as an in-place migration</a:t>
            </a:r>
          </a:p>
          <a:p>
            <a:r>
              <a:rPr lang="en-US" dirty="0" smtClean="0"/>
              <a:t>Migrate the user settings, files, and applications that exist in the previous operating system</a:t>
            </a:r>
          </a:p>
          <a:p>
            <a:pPr lvl="1"/>
            <a:r>
              <a:rPr lang="en-US" dirty="0" smtClean="0"/>
              <a:t>To the new operating system on the same computer</a:t>
            </a:r>
          </a:p>
          <a:p>
            <a:r>
              <a:rPr lang="en-US" dirty="0" smtClean="0"/>
              <a:t>Only Windows Vista with at least Service Pack 1 can be upgraded to Windows 7</a:t>
            </a:r>
          </a:p>
          <a:p>
            <a:r>
              <a:rPr lang="en-US" dirty="0" smtClean="0"/>
              <a:t>Main benefit is the time saved by automatic migration of user settings, files, and applications</a:t>
            </a:r>
          </a:p>
          <a:p>
            <a:r>
              <a:rPr lang="en-US" dirty="0" smtClean="0"/>
              <a:t>Potential downside is less stability on an upgraded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00E0311-A227-4BBC-9813-43B8FA70661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Migrating User Settings and Files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stores user settings in user profiles</a:t>
            </a:r>
          </a:p>
          <a:p>
            <a:pPr lvl="1"/>
            <a:r>
              <a:rPr lang="en-US" dirty="0" smtClean="0"/>
              <a:t>Stored as a folder in the C:\Users\directory</a:t>
            </a:r>
          </a:p>
          <a:p>
            <a:r>
              <a:rPr lang="en-US" dirty="0" smtClean="0"/>
              <a:t>During an upgrade to Windows 7</a:t>
            </a:r>
          </a:p>
          <a:p>
            <a:pPr lvl="1"/>
            <a:r>
              <a:rPr lang="en-US" dirty="0" smtClean="0"/>
              <a:t>Profiles are automatically upgraded and settings within the profile are retained</a:t>
            </a:r>
          </a:p>
          <a:p>
            <a:r>
              <a:rPr lang="en-US" dirty="0" smtClean="0"/>
              <a:t>Tools to migrate user settings and files</a:t>
            </a:r>
          </a:p>
          <a:p>
            <a:pPr lvl="1"/>
            <a:r>
              <a:rPr lang="en-US" dirty="0" smtClean="0"/>
              <a:t>Windows Easy Transfer (graphical utility)</a:t>
            </a:r>
          </a:p>
          <a:p>
            <a:pPr lvl="2"/>
            <a:r>
              <a:rPr lang="en-US" dirty="0" smtClean="0"/>
              <a:t>Migrates settings and files from one computer at a time</a:t>
            </a:r>
          </a:p>
          <a:p>
            <a:pPr lvl="1"/>
            <a:r>
              <a:rPr lang="en-US" dirty="0" smtClean="0"/>
              <a:t>User State Migration Tool (command-line utility)</a:t>
            </a:r>
          </a:p>
          <a:p>
            <a:pPr lvl="2"/>
            <a:r>
              <a:rPr lang="en-US" dirty="0" smtClean="0"/>
              <a:t>Uses scripts to migrate settings and files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6DB0453-557A-4C2D-8E48-8B70C455C6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 Boot Installations and Virtualization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boot installation</a:t>
            </a:r>
          </a:p>
          <a:p>
            <a:pPr lvl="1"/>
            <a:r>
              <a:rPr lang="en-US" dirty="0" smtClean="0"/>
              <a:t>When two operating systems are installed on the same computer and you can switch between them</a:t>
            </a:r>
          </a:p>
          <a:p>
            <a:r>
              <a:rPr lang="en-US" dirty="0" smtClean="0"/>
              <a:t>Boot loader of an operating system must support dual boot installations</a:t>
            </a:r>
          </a:p>
          <a:p>
            <a:r>
              <a:rPr lang="en-US" dirty="0" smtClean="0"/>
              <a:t>Boot loader</a:t>
            </a:r>
          </a:p>
          <a:p>
            <a:pPr lvl="1"/>
            <a:r>
              <a:rPr lang="en-US" dirty="0" smtClean="0"/>
              <a:t>First component loaded from the hard drive during the boot process</a:t>
            </a:r>
          </a:p>
          <a:p>
            <a:pPr lvl="1"/>
            <a:r>
              <a:rPr lang="en-US" dirty="0" smtClean="0"/>
              <a:t>Responsible for starting the operating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D0F91A7-45E1-4D71-B629-51E682E4538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deployment enhancements in Windows 7</a:t>
            </a:r>
          </a:p>
          <a:p>
            <a:r>
              <a:rPr lang="en-US" dirty="0" smtClean="0"/>
              <a:t>Choose a method for installation</a:t>
            </a:r>
          </a:p>
          <a:p>
            <a:r>
              <a:rPr lang="en-US" dirty="0" smtClean="0"/>
              <a:t>Choose a type of installation</a:t>
            </a:r>
          </a:p>
          <a:p>
            <a:r>
              <a:rPr lang="en-US" dirty="0" smtClean="0"/>
              <a:t>Use Windows Easy Transfer</a:t>
            </a:r>
          </a:p>
          <a:p>
            <a:r>
              <a:rPr lang="en-US" dirty="0" smtClean="0"/>
              <a:t>Perform an attended installation of Windows 7</a:t>
            </a:r>
          </a:p>
          <a:p>
            <a:r>
              <a:rPr lang="en-US" dirty="0" smtClean="0"/>
              <a:t>Perform an unattended installation of Windows 7</a:t>
            </a:r>
          </a:p>
          <a:p>
            <a:r>
              <a:rPr lang="en-US" dirty="0" smtClean="0"/>
              <a:t>Use and manage Windows Imaging Format image files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E430A83-25F3-4C49-B135-66E0422AEF1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Dual Boot Installations and Virtualization (cont'd.)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booting is typically required for two purposes</a:t>
            </a:r>
          </a:p>
          <a:p>
            <a:pPr lvl="1"/>
            <a:r>
              <a:rPr lang="en-US" dirty="0" smtClean="0"/>
              <a:t>Using unsupported applications</a:t>
            </a:r>
          </a:p>
          <a:p>
            <a:pPr lvl="1"/>
            <a:r>
              <a:rPr lang="en-US" dirty="0" smtClean="0"/>
              <a:t>Keeping configuration data separate</a:t>
            </a:r>
          </a:p>
          <a:p>
            <a:r>
              <a:rPr lang="en-US" dirty="0" smtClean="0"/>
              <a:t>Windows 7 can perform a dual boot with almost any operating system</a:t>
            </a:r>
          </a:p>
          <a:p>
            <a:r>
              <a:rPr lang="en-US" dirty="0" smtClean="0"/>
              <a:t>Main requirement</a:t>
            </a:r>
          </a:p>
          <a:p>
            <a:pPr lvl="1"/>
            <a:r>
              <a:rPr lang="en-US" dirty="0" smtClean="0"/>
              <a:t>Disk partition separate from other operating systems</a:t>
            </a:r>
          </a:p>
          <a:p>
            <a:r>
              <a:rPr lang="en-US" dirty="0" smtClean="0"/>
              <a:t>Virtualization software</a:t>
            </a:r>
          </a:p>
          <a:p>
            <a:pPr lvl="1"/>
            <a:r>
              <a:rPr lang="en-US" dirty="0" smtClean="0"/>
              <a:t>Uses the main operating system as a host to run as many guest operating systems as you need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DFAD8AB-7331-4957-89F8-A0B6874465B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 Boot Installations (cont'd.)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software advantages</a:t>
            </a:r>
          </a:p>
          <a:p>
            <a:pPr lvl="1"/>
            <a:r>
              <a:rPr lang="en-US" dirty="0" smtClean="0"/>
              <a:t>Faster access to other operating systems</a:t>
            </a:r>
          </a:p>
          <a:p>
            <a:pPr lvl="1"/>
            <a:r>
              <a:rPr lang="en-US" dirty="0" smtClean="0"/>
              <a:t>Multiple virtual machines at the same time</a:t>
            </a:r>
          </a:p>
          <a:p>
            <a:pPr lvl="1"/>
            <a:r>
              <a:rPr lang="en-US" dirty="0" smtClean="0"/>
              <a:t>Simpler disk configuration</a:t>
            </a:r>
          </a:p>
          <a:p>
            <a:pPr lvl="1"/>
            <a:r>
              <a:rPr lang="en-US" dirty="0" smtClean="0"/>
              <a:t>Snapshots and undo disks</a:t>
            </a:r>
          </a:p>
          <a:p>
            <a:pPr lvl="1"/>
            <a:r>
              <a:rPr lang="en-US" dirty="0" smtClean="0"/>
              <a:t>Virtualized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24BBEC6-2749-497A-93C0-78FB8CA9B9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Easy Transfer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application for migrating settings and files from one computer to another</a:t>
            </a:r>
          </a:p>
          <a:p>
            <a:r>
              <a:rPr lang="en-US" dirty="0" smtClean="0"/>
              <a:t>Windows Easy Transfer can migrate:</a:t>
            </a:r>
          </a:p>
          <a:p>
            <a:pPr lvl="1"/>
            <a:r>
              <a:rPr lang="en-US" dirty="0" smtClean="0"/>
              <a:t>User accounts</a:t>
            </a:r>
          </a:p>
          <a:p>
            <a:pPr lvl="1"/>
            <a:r>
              <a:rPr lang="en-US" dirty="0" smtClean="0"/>
              <a:t>Folders and files</a:t>
            </a:r>
          </a:p>
          <a:p>
            <a:pPr lvl="1"/>
            <a:r>
              <a:rPr lang="en-US" dirty="0" smtClean="0"/>
              <a:t>Program settings</a:t>
            </a:r>
          </a:p>
          <a:p>
            <a:pPr lvl="1"/>
            <a:r>
              <a:rPr lang="en-US" dirty="0" smtClean="0"/>
              <a:t>Internet settings and favorites</a:t>
            </a:r>
          </a:p>
          <a:p>
            <a:pPr lvl="1"/>
            <a:r>
              <a:rPr lang="en-US" dirty="0" smtClean="0"/>
              <a:t>E-mail settings, contacts, and messages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A7860A9-569F-407F-852C-C6FD0995917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Easy Transfer (cont'd.)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Windows Easy Transfer requires four steps</a:t>
            </a:r>
          </a:p>
          <a:p>
            <a:pPr lvl="1"/>
            <a:r>
              <a:rPr lang="en-US" dirty="0" smtClean="0"/>
              <a:t>Copy Windows Easy Transfer to the old computer</a:t>
            </a:r>
          </a:p>
          <a:p>
            <a:pPr lvl="1"/>
            <a:r>
              <a:rPr lang="en-US" dirty="0" smtClean="0"/>
              <a:t>Select a transfer method</a:t>
            </a:r>
          </a:p>
          <a:p>
            <a:pPr lvl="1"/>
            <a:r>
              <a:rPr lang="en-US" dirty="0" smtClean="0"/>
              <a:t>Select what to transfer</a:t>
            </a:r>
          </a:p>
          <a:p>
            <a:pPr lvl="1"/>
            <a:r>
              <a:rPr lang="en-US" dirty="0" smtClean="0"/>
              <a:t>Transfer user settings and files to the new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E949FA7-E6C0-4D2D-8D00-416EEE7C17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Copy Windows Easy Transfer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can copy Windows Easy Transfer to: </a:t>
            </a:r>
          </a:p>
          <a:p>
            <a:pPr lvl="1"/>
            <a:r>
              <a:rPr lang="en-US" smtClean="0"/>
              <a:t>CD, DVD, USB flash drive, tape drive, external hard disk, or a shared network folder</a:t>
            </a:r>
          </a:p>
          <a:p>
            <a:pPr lvl="2"/>
            <a:r>
              <a:rPr lang="en-US" smtClean="0"/>
              <a:t>Can be run directly from that location</a:t>
            </a:r>
          </a:p>
          <a:p>
            <a:r>
              <a:rPr lang="en-US" smtClean="0"/>
              <a:t>On the destination computer</a:t>
            </a:r>
          </a:p>
          <a:p>
            <a:pPr lvl="1"/>
            <a:r>
              <a:rPr lang="en-US" smtClean="0"/>
              <a:t>Windows Easy Transfer stays up and running to accept information from the source computer</a:t>
            </a:r>
          </a:p>
          <a:p>
            <a:pPr lvl="2"/>
            <a:r>
              <a:rPr lang="en-US" smtClean="0"/>
              <a:t>Required if you are transferring user settings and files directly over the network or by using a USB cable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F2C6E32-80AA-4951-8AE1-C8306B4C050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FF71C66-948F-439A-9E70-92E7296DC5F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393781" cy="5786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 a Transfer Method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migrate user settings and files:</a:t>
            </a:r>
          </a:p>
          <a:p>
            <a:pPr lvl="1"/>
            <a:r>
              <a:rPr lang="en-US" smtClean="0"/>
              <a:t>Run Windows Easy Transfer on Windows XP or Windows Vista</a:t>
            </a:r>
          </a:p>
          <a:p>
            <a:pPr lvl="1"/>
            <a:r>
              <a:rPr lang="en-US" smtClean="0"/>
              <a:t>Windows Easy Transfer cannot migrate system and program settings from Windows 2000</a:t>
            </a:r>
          </a:p>
          <a:p>
            <a:r>
              <a:rPr lang="en-US" smtClean="0"/>
              <a:t>Options for transferring user settings and files</a:t>
            </a:r>
          </a:p>
          <a:p>
            <a:pPr lvl="1"/>
            <a:r>
              <a:rPr lang="en-US" smtClean="0"/>
              <a:t>Use an Easy Transfer Cable</a:t>
            </a:r>
          </a:p>
          <a:p>
            <a:pPr lvl="1"/>
            <a:r>
              <a:rPr lang="en-US" smtClean="0"/>
              <a:t>Transfer directly, using a network connection</a:t>
            </a:r>
          </a:p>
          <a:p>
            <a:pPr lvl="1"/>
            <a:r>
              <a:rPr lang="en-US" smtClean="0"/>
              <a:t>Use an external hard disk or USB flash drive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37B4D58-0C94-4778-84B4-54D682B8749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274B723-3DFB-4ACA-A83E-A528B068E35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393781" cy="5786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 What to Transfer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Options for what to transfer</a:t>
            </a:r>
          </a:p>
          <a:p>
            <a:pPr lvl="1"/>
            <a:r>
              <a:rPr lang="en-US" smtClean="0"/>
              <a:t>All user accounts, files, and settings</a:t>
            </a:r>
          </a:p>
          <a:p>
            <a:pPr lvl="1"/>
            <a:r>
              <a:rPr lang="en-US" smtClean="0"/>
              <a:t>Single user account, files, and settings</a:t>
            </a:r>
          </a:p>
          <a:p>
            <a:pPr lvl="1"/>
            <a:r>
              <a:rPr lang="en-US" smtClean="0"/>
              <a:t>Advanced options</a:t>
            </a:r>
          </a:p>
          <a:p>
            <a:r>
              <a:rPr lang="en-US" smtClean="0"/>
              <a:t>You have the option to secure the data being transferred with a password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E65E764-3B24-4901-BD7F-056A95FD245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EC984F78-E0E7-4DAD-8B02-A7CDD9039D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93781" cy="5786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Deployment Enhancements in Windows 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Enhancement categories in corporate environments</a:t>
            </a:r>
          </a:p>
          <a:p>
            <a:pPr lvl="1"/>
            <a:r>
              <a:rPr lang="en-US" dirty="0" smtClean="0"/>
              <a:t>Design improvements</a:t>
            </a:r>
          </a:p>
          <a:p>
            <a:pPr lvl="1"/>
            <a:r>
              <a:rPr lang="en-US" dirty="0" smtClean="0"/>
              <a:t>Tool and technology improvements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CE63023-0DA4-4A8B-8B09-579EC2B99A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Transfer User Settings and Files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Enter the encryption password to protect the transferred data, if desired</a:t>
            </a:r>
          </a:p>
          <a:p>
            <a:pPr lvl="1"/>
            <a:r>
              <a:rPr lang="en-US" dirty="0" smtClean="0"/>
              <a:t>Specify the location of the MIG file</a:t>
            </a:r>
          </a:p>
          <a:p>
            <a:pPr lvl="1"/>
            <a:r>
              <a:rPr lang="en-US" dirty="0" smtClean="0"/>
              <a:t>Match the user accounts on the old computer with existing accounts on the new computer, or create new user accounts on the new computer</a:t>
            </a:r>
          </a:p>
          <a:p>
            <a:pPr lvl="1"/>
            <a:r>
              <a:rPr lang="en-US" dirty="0" smtClean="0"/>
              <a:t>Begin the transfer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D498DCF-D945-4A26-84CE-C64DE1C9402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Attended Installation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Manually start and perform the installation</a:t>
            </a:r>
          </a:p>
          <a:p>
            <a:r>
              <a:rPr lang="en-US" smtClean="0"/>
              <a:t>Start the installation by running Setup.exe</a:t>
            </a:r>
          </a:p>
          <a:p>
            <a:r>
              <a:rPr lang="en-US" smtClean="0"/>
              <a:t>Much improved over Windows XP</a:t>
            </a:r>
          </a:p>
          <a:p>
            <a:pPr lvl="1"/>
            <a:r>
              <a:rPr lang="en-US" smtClean="0"/>
              <a:t>Windows 7 minimizes user involvement during installation</a:t>
            </a:r>
          </a:p>
          <a:p>
            <a:pPr lvl="1"/>
            <a:r>
              <a:rPr lang="en-US" smtClean="0"/>
              <a:t>You enter information only at the very beginning and very end of the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9E8AF06-02CA-49A3-A3C2-74EA54C1847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Activation</a:t>
            </a:r>
          </a:p>
        </p:txBody>
      </p:sp>
      <p:sp>
        <p:nvSpPr>
          <p:cNvPr id="5222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 put in place by Microsoft to reduce piracy</a:t>
            </a:r>
          </a:p>
          <a:p>
            <a:r>
              <a:rPr lang="en-US" smtClean="0"/>
              <a:t>If an installation is not activated within 30 days</a:t>
            </a:r>
          </a:p>
          <a:p>
            <a:pPr lvl="1"/>
            <a:r>
              <a:rPr lang="en-US" smtClean="0"/>
              <a:t>Activation dialog box appears</a:t>
            </a:r>
          </a:p>
          <a:p>
            <a:pPr lvl="1"/>
            <a:r>
              <a:rPr lang="en-US" smtClean="0"/>
              <a:t>Desktop background changes to solid black</a:t>
            </a:r>
          </a:p>
          <a:p>
            <a:r>
              <a:rPr lang="en-US" smtClean="0"/>
              <a:t>You can activate Windows 7 from the System applet in Control Panel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B96F999-9A91-4953-95EF-B9FF619387D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Activation (cont'd.)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Product key used during installation is associated with the specific computer that is performing the activation</a:t>
            </a:r>
          </a:p>
          <a:p>
            <a:pPr lvl="1"/>
            <a:r>
              <a:rPr lang="en-US" smtClean="0"/>
              <a:t>If you perform significant hardware changes to your computer, you may be forced to reactivate Windows</a:t>
            </a:r>
          </a:p>
          <a:p>
            <a:r>
              <a:rPr lang="en-US" smtClean="0"/>
              <a:t>Volume license agreement allows for two types of keys:</a:t>
            </a:r>
          </a:p>
          <a:p>
            <a:pPr lvl="1"/>
            <a:r>
              <a:rPr lang="en-US" smtClean="0"/>
              <a:t>Multiple Activation Key (MAK)</a:t>
            </a:r>
          </a:p>
          <a:p>
            <a:pPr lvl="1"/>
            <a:r>
              <a:rPr lang="en-US" smtClean="0"/>
              <a:t>Key Management Service (KMS)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5F79147-0964-45DA-A41A-3C7A6849872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8FD912C-5F54-4E6F-9635-0851CC4570D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49153" cy="5811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Unattended Installation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Unattended installations do not require administrator intervention</a:t>
            </a:r>
          </a:p>
          <a:p>
            <a:pPr lvl="1"/>
            <a:r>
              <a:rPr lang="en-US" smtClean="0"/>
              <a:t>Entire process can be automated using an answer file</a:t>
            </a:r>
          </a:p>
          <a:p>
            <a:r>
              <a:rPr lang="en-US" smtClean="0"/>
              <a:t>Answer file</a:t>
            </a:r>
          </a:p>
          <a:p>
            <a:pPr lvl="1"/>
            <a:r>
              <a:rPr lang="en-US" smtClean="0"/>
              <a:t>XML file that contains settings used during the Windows installation process</a:t>
            </a:r>
          </a:p>
          <a:p>
            <a:r>
              <a:rPr lang="en-US" smtClean="0"/>
              <a:t>Unattended installations are faster than attended installations</a:t>
            </a:r>
          </a:p>
          <a:p>
            <a:pPr lvl="1"/>
            <a:r>
              <a:rPr lang="en-US" smtClean="0"/>
              <a:t>More consistent because same answer file is used</a:t>
            </a:r>
          </a:p>
          <a:p>
            <a:r>
              <a:rPr lang="en-US" smtClean="0"/>
              <a:t>Gives you a wider range of configuration options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6C67F2C-6919-4E0A-BBC0-C95E564A4E7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 File Names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can:</a:t>
            </a:r>
          </a:p>
          <a:p>
            <a:pPr lvl="1"/>
            <a:r>
              <a:rPr lang="en-US" smtClean="0"/>
              <a:t>Specify the name of the answer file</a:t>
            </a:r>
          </a:p>
          <a:p>
            <a:pPr lvl="1"/>
            <a:r>
              <a:rPr lang="en-US" smtClean="0"/>
              <a:t>Or allow Setup to find the answer file automatically</a:t>
            </a:r>
          </a:p>
          <a:p>
            <a:pPr lvl="2"/>
            <a:r>
              <a:rPr lang="en-US" smtClean="0"/>
              <a:t>Using the /unattend switch when you run setup</a:t>
            </a:r>
          </a:p>
          <a:p>
            <a:r>
              <a:rPr lang="en-US" smtClean="0"/>
              <a:t>Answer files cached in the %WINDIR%\panther directory</a:t>
            </a:r>
          </a:p>
          <a:p>
            <a:pPr lvl="1"/>
            <a:r>
              <a:rPr lang="en-US" smtClean="0"/>
              <a:t>Are reused during later actions that look for an answer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00D90EC-EF54-4ECD-AA6C-E2C52BD27A5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 File Names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4EBE292-8E87-4076-B45A-0D36AF98E5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68670"/>
              </p:ext>
            </p:extLst>
          </p:nvPr>
        </p:nvGraphicFramePr>
        <p:xfrm>
          <a:off x="1371600" y="1905000"/>
          <a:ext cx="6096000" cy="2966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 Pass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 File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windowsPE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Autounattend</a:t>
                      </a:r>
                      <a:r>
                        <a:rPr lang="en-US" dirty="0" smtClean="0"/>
                        <a:t>. Xml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offlineServicing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Autounattend</a:t>
                      </a:r>
                      <a:r>
                        <a:rPr lang="en-US" dirty="0" smtClean="0"/>
                        <a:t>. Xml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Unattend</a:t>
                      </a:r>
                      <a:r>
                        <a:rPr lang="en-US" dirty="0" smtClean="0"/>
                        <a:t>. xml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Unattend</a:t>
                      </a:r>
                      <a:r>
                        <a:rPr lang="en-US" dirty="0" smtClean="0"/>
                        <a:t>. xml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AuditSystem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Unattend</a:t>
                      </a:r>
                      <a:r>
                        <a:rPr lang="en-US" dirty="0" smtClean="0"/>
                        <a:t>. xml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AuditUser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Unattend</a:t>
                      </a:r>
                      <a:r>
                        <a:rPr lang="en-US" dirty="0" smtClean="0"/>
                        <a:t>. xml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oobeSystem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Unattend</a:t>
                      </a:r>
                      <a:r>
                        <a:rPr lang="en-US" dirty="0" smtClean="0"/>
                        <a:t>. xml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 File Names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B99BE72-E264-440E-8BF6-3722F66EBB3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83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28800"/>
            <a:ext cx="7962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550" y="136428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Found on page 69 in book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Configuration Passes for a Basic Installation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77200" cy="4572000"/>
          </a:xfrm>
        </p:spPr>
        <p:txBody>
          <a:bodyPr/>
          <a:lstStyle/>
          <a:p>
            <a:r>
              <a:rPr lang="en-US" smtClean="0"/>
              <a:t>Windows 7 still has multiple phases of setup</a:t>
            </a:r>
          </a:p>
          <a:p>
            <a:pPr lvl="1"/>
            <a:r>
              <a:rPr lang="en-US" smtClean="0"/>
              <a:t>Single answer file is used for all configuration passes</a:t>
            </a:r>
          </a:p>
          <a:p>
            <a:r>
              <a:rPr lang="en-US" smtClean="0"/>
              <a:t>The windowsPE Configuration Pass</a:t>
            </a:r>
          </a:p>
          <a:p>
            <a:pPr lvl="1"/>
            <a:r>
              <a:rPr lang="en-US" smtClean="0"/>
              <a:t>Used at the start of the installation to:</a:t>
            </a:r>
          </a:p>
          <a:p>
            <a:pPr lvl="2"/>
            <a:r>
              <a:rPr lang="en-US" smtClean="0"/>
              <a:t>Partition and format the hard disk</a:t>
            </a:r>
          </a:p>
          <a:p>
            <a:pPr lvl="2"/>
            <a:r>
              <a:rPr lang="en-US" smtClean="0"/>
              <a:t>Specify a specific Windows image to install</a:t>
            </a:r>
          </a:p>
          <a:p>
            <a:pPr lvl="2"/>
            <a:r>
              <a:rPr lang="en-US" smtClean="0"/>
              <a:t>Specify credentials for accessing the Windows image</a:t>
            </a:r>
          </a:p>
          <a:p>
            <a:pPr lvl="2"/>
            <a:r>
              <a:rPr lang="en-US" smtClean="0"/>
              <a:t>Specify the local partition to install Windows 7 on</a:t>
            </a:r>
          </a:p>
          <a:p>
            <a:pPr lvl="2"/>
            <a:r>
              <a:rPr lang="en-US" smtClean="0"/>
              <a:t>Specify a product key, computer name, and administrator account name</a:t>
            </a:r>
          </a:p>
          <a:p>
            <a:pPr lvl="2"/>
            <a:r>
              <a:rPr lang="en-US" smtClean="0"/>
              <a:t>Run specific commands during Windows Setup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DF74E6D-1B21-463B-8C97-A63A7736C8E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Improvements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Modularization</a:t>
            </a:r>
          </a:p>
          <a:p>
            <a:pPr lvl="1"/>
            <a:r>
              <a:rPr lang="en-US" dirty="0" smtClean="0"/>
              <a:t>Implemented behind the scenes in Windows 7 code</a:t>
            </a:r>
          </a:p>
          <a:p>
            <a:pPr lvl="1"/>
            <a:r>
              <a:rPr lang="en-US" dirty="0" smtClean="0"/>
              <a:t>Benefits</a:t>
            </a:r>
          </a:p>
          <a:p>
            <a:pPr lvl="2"/>
            <a:r>
              <a:rPr lang="en-US" dirty="0" smtClean="0"/>
              <a:t>Simplified addition of drivers and other updates</a:t>
            </a:r>
          </a:p>
          <a:p>
            <a:pPr lvl="2"/>
            <a:r>
              <a:rPr lang="en-US" dirty="0" smtClean="0"/>
              <a:t>Simplified development of service packs</a:t>
            </a:r>
          </a:p>
          <a:p>
            <a:pPr lvl="2"/>
            <a:r>
              <a:rPr lang="en-US" dirty="0" smtClean="0"/>
              <a:t>Simplified implementation of multiple languages</a:t>
            </a:r>
          </a:p>
          <a:p>
            <a:r>
              <a:rPr lang="en-US" dirty="0" smtClean="0"/>
              <a:t>Windows Imaging Format</a:t>
            </a:r>
          </a:p>
          <a:p>
            <a:pPr lvl="1"/>
            <a:r>
              <a:rPr lang="en-US" dirty="0" smtClean="0"/>
              <a:t>Installation is done from a Windows Imaging Format (WIM) image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307B4C9-962F-4D6E-801F-BB88EAD0891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Configuration Passes for a Basic Installation (cont'd.)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offlineServicing Configuration Pass</a:t>
            </a:r>
          </a:p>
          <a:p>
            <a:pPr lvl="1"/>
            <a:r>
              <a:rPr lang="en-US" smtClean="0"/>
              <a:t>Used to apply packages to a Windows 7 image </a:t>
            </a:r>
          </a:p>
          <a:p>
            <a:pPr lvl="2"/>
            <a:r>
              <a:rPr lang="en-US" smtClean="0"/>
              <a:t>After it is copied to hard drive, but before it is running</a:t>
            </a:r>
          </a:p>
          <a:p>
            <a:pPr lvl="1"/>
            <a:r>
              <a:rPr lang="en-US" smtClean="0"/>
              <a:t>Benefits</a:t>
            </a:r>
          </a:p>
          <a:p>
            <a:pPr lvl="2"/>
            <a:r>
              <a:rPr lang="en-US" smtClean="0"/>
              <a:t>Faster installation</a:t>
            </a:r>
          </a:p>
          <a:p>
            <a:pPr lvl="2"/>
            <a:r>
              <a:rPr lang="en-US" smtClean="0"/>
              <a:t>Enhanced security</a:t>
            </a:r>
          </a:p>
          <a:p>
            <a:r>
              <a:rPr lang="en-US" smtClean="0"/>
              <a:t>The specialize Configuration Pass</a:t>
            </a:r>
          </a:p>
          <a:p>
            <a:pPr lvl="1"/>
            <a:r>
              <a:rPr lang="en-US" smtClean="0"/>
              <a:t>Applies a wide variety of settings related to the Windows interface, network configuration, and other Windows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A23E08C-937B-4CB6-A22A-7E9950BBCDD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Configuration Passes for a Basic Installation (cont'd.)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oobeSystem</a:t>
            </a:r>
            <a:r>
              <a:rPr lang="en-US" dirty="0" smtClean="0"/>
              <a:t> Configuration Pass</a:t>
            </a:r>
          </a:p>
          <a:p>
            <a:pPr lvl="1"/>
            <a:r>
              <a:rPr lang="en-US" dirty="0" smtClean="0"/>
              <a:t>Applied during the user out-of-box experience (OOBE)</a:t>
            </a:r>
          </a:p>
          <a:p>
            <a:pPr lvl="2"/>
            <a:r>
              <a:rPr lang="en-US" dirty="0" smtClean="0"/>
              <a:t>Portion of the installation where users are asked for information after the second reboot</a:t>
            </a:r>
          </a:p>
          <a:p>
            <a:r>
              <a:rPr lang="en-US" dirty="0" err="1" smtClean="0"/>
              <a:t>Sysprep</a:t>
            </a:r>
            <a:r>
              <a:rPr lang="en-US" dirty="0" smtClean="0"/>
              <a:t> Configuration Passes</a:t>
            </a:r>
          </a:p>
          <a:p>
            <a:pPr lvl="1"/>
            <a:r>
              <a:rPr lang="en-US" dirty="0" err="1" smtClean="0"/>
              <a:t>Sysprep</a:t>
            </a:r>
            <a:r>
              <a:rPr lang="en-US" dirty="0" smtClean="0"/>
              <a:t> utility is used to manage Windows 7 installations that are </a:t>
            </a:r>
            <a:r>
              <a:rPr lang="en-US" dirty="0" smtClean="0"/>
              <a:t>imaged</a:t>
            </a:r>
          </a:p>
          <a:p>
            <a:pPr lvl="1"/>
            <a:r>
              <a:rPr lang="en-US" dirty="0"/>
              <a:t>Configuration passes that can be triggered by </a:t>
            </a:r>
            <a:r>
              <a:rPr lang="en-US" dirty="0" err="1"/>
              <a:t>Sysprep</a:t>
            </a:r>
            <a:endParaRPr lang="en-US" dirty="0"/>
          </a:p>
          <a:p>
            <a:pPr lvl="2"/>
            <a:r>
              <a:rPr lang="en-US" dirty="0"/>
              <a:t>The generalize configuration pass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auditSystem</a:t>
            </a:r>
            <a:r>
              <a:rPr lang="en-US" dirty="0"/>
              <a:t> configuration pass and </a:t>
            </a:r>
            <a:r>
              <a:rPr lang="en-US" dirty="0" err="1"/>
              <a:t>auditUser</a:t>
            </a:r>
            <a:r>
              <a:rPr lang="en-US" dirty="0"/>
              <a:t> configuration pass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oobeSystem</a:t>
            </a:r>
            <a:r>
              <a:rPr lang="en-US" dirty="0"/>
              <a:t> configuration pass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33C9F09-5110-4979-A772-5BB66A3A9CE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MCTS Guide to Microsoft Windows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637F28A-BEC2-4237-A14A-BDFA32BD164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4977" y="1143000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Basic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Installation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115996"/>
            <a:ext cx="2037718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WindowsPE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93034" y="2954196"/>
            <a:ext cx="2016284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offlineServicing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5776" y="3792396"/>
            <a:ext cx="2016284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specialize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>
            <a:off x="2401176" y="2573196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01176" y="3411396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562648" y="2954196"/>
            <a:ext cx="2016284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generalize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62648" y="3796878"/>
            <a:ext cx="2016284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specialize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77000" y="4554396"/>
            <a:ext cx="2016284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auditSystem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77000" y="5392596"/>
            <a:ext cx="2016284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auditUser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25776" y="6154596"/>
            <a:ext cx="2016284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oobeSystem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62648" y="6168043"/>
            <a:ext cx="2016284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oobeSystem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2175319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(optional)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329" y="3013519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(optional)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3035931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(optional)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16254" y="5054042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(optional)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3750" y="592599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(optional)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70790" y="3415878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476565" y="5011596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90459" y="4254078"/>
            <a:ext cx="0" cy="1900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53248" y="4249596"/>
            <a:ext cx="0" cy="19184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7" idx="1"/>
          </p:cNvCxnSpPr>
          <p:nvPr/>
        </p:nvCxnSpPr>
        <p:spPr>
          <a:xfrm>
            <a:off x="5553248" y="4782996"/>
            <a:ext cx="9237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70790" y="5603267"/>
            <a:ext cx="9237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7975" y="1267855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</a:rPr>
              <a:t>Sysprep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Configuration Passes for a Basic Installation (cont'd.)</a:t>
            </a:r>
          </a:p>
        </p:txBody>
      </p:sp>
    </p:spTree>
    <p:extLst>
      <p:ext uri="{BB962C8B-B14F-4D97-AF65-F5344CB8AC3E}">
        <p14:creationId xmlns:p14="http://schemas.microsoft.com/office/powerpoint/2010/main" val="4101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System Image Manager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Allows you to create and modify answer files that are used for unattended installations</a:t>
            </a:r>
          </a:p>
          <a:p>
            <a:r>
              <a:rPr lang="en-US" smtClean="0"/>
              <a:t>Common tasks you can perform with WSIM include:</a:t>
            </a:r>
          </a:p>
          <a:p>
            <a:pPr lvl="1"/>
            <a:r>
              <a:rPr lang="en-US" smtClean="0"/>
              <a:t>Create or update an answer file</a:t>
            </a:r>
          </a:p>
          <a:p>
            <a:pPr lvl="1"/>
            <a:r>
              <a:rPr lang="en-US" smtClean="0"/>
              <a:t>Add device drivers or applications to an answer file</a:t>
            </a:r>
          </a:p>
          <a:p>
            <a:pPr lvl="1"/>
            <a:r>
              <a:rPr lang="en-US" smtClean="0"/>
              <a:t>Create a configuration set</a:t>
            </a:r>
          </a:p>
          <a:p>
            <a:pPr lvl="1"/>
            <a:r>
              <a:rPr lang="en-US" smtClean="0"/>
              <a:t>Apply offline updates to a Windows image</a:t>
            </a:r>
          </a:p>
          <a:p>
            <a:r>
              <a:rPr lang="en-US" smtClean="0"/>
              <a:t>WSIM replaces the Setup Manager utility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D9EEEE4-6526-4CD1-B684-A00BE5B5BDD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System Image Manager (cont'd.)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Create or Update an Answer File</a:t>
            </a:r>
          </a:p>
          <a:p>
            <a:pPr lvl="1"/>
            <a:r>
              <a:rPr lang="en-US" smtClean="0"/>
              <a:t>WSIM allows you to create an answer file to control the installation of Windows</a:t>
            </a:r>
          </a:p>
          <a:p>
            <a:r>
              <a:rPr lang="en-US" smtClean="0"/>
              <a:t>Add Device Drivers or Applications</a:t>
            </a:r>
          </a:p>
          <a:p>
            <a:pPr lvl="1"/>
            <a:r>
              <a:rPr lang="en-US" smtClean="0"/>
              <a:t>You must create a distribution share to hold a copy of device drivers you are installing</a:t>
            </a:r>
          </a:p>
          <a:p>
            <a:pPr lvl="1"/>
            <a:r>
              <a:rPr lang="en-US" smtClean="0"/>
              <a:t>Distribution share folders for updating drivers</a:t>
            </a:r>
          </a:p>
          <a:p>
            <a:pPr lvl="2"/>
            <a:r>
              <a:rPr lang="en-US" smtClean="0"/>
              <a:t>$OEM$</a:t>
            </a:r>
          </a:p>
          <a:p>
            <a:pPr lvl="2"/>
            <a:r>
              <a:rPr lang="en-US" smtClean="0"/>
              <a:t>Out-of-Box Drivers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758B547-2AB2-4238-AA6A-2CC9B22CC6F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System Image Manager (cont'd.)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Create a Configuration Set</a:t>
            </a:r>
          </a:p>
          <a:p>
            <a:pPr lvl="1"/>
            <a:r>
              <a:rPr lang="en-US" smtClean="0"/>
              <a:t>Configuration set</a:t>
            </a:r>
          </a:p>
          <a:p>
            <a:pPr lvl="2"/>
            <a:r>
              <a:rPr lang="en-US" smtClean="0"/>
              <a:t>Subset of files in a distribution share that are required for a particular answer file</a:t>
            </a:r>
          </a:p>
          <a:p>
            <a:pPr lvl="1"/>
            <a:r>
              <a:rPr lang="en-US" smtClean="0"/>
              <a:t>Best to use a configuration set when workstations cannot access the distribution share</a:t>
            </a:r>
          </a:p>
          <a:p>
            <a:r>
              <a:rPr lang="en-US" smtClean="0"/>
              <a:t>Apply Offline Updates to a Windows Image</a:t>
            </a:r>
          </a:p>
          <a:p>
            <a:pPr lvl="1"/>
            <a:r>
              <a:rPr lang="en-US" smtClean="0"/>
              <a:t>Offline updates are software packages containing drivers, service packs, or security updates</a:t>
            </a:r>
          </a:p>
          <a:p>
            <a:pPr lvl="2"/>
            <a:r>
              <a:rPr lang="en-US" smtClean="0"/>
              <a:t>Applied to an image during the offlineServicing configuration pass of the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E6D8CA2-327D-4C27-8722-8CF884AE310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Image-Based Installation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Corporate environments have been using imaging for many years</a:t>
            </a:r>
          </a:p>
          <a:p>
            <a:pPr lvl="1"/>
            <a:r>
              <a:rPr lang="en-US" smtClean="0"/>
              <a:t>Method to quickly deploy workstation operating systems and applications</a:t>
            </a:r>
          </a:p>
          <a:p>
            <a:r>
              <a:rPr lang="en-US" smtClean="0"/>
              <a:t>Sysprep has long been included as a deployment utility to support third-party imaging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3BB9C92-9081-49FB-9573-E359B9A2EE1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Image-Based Installation (cont'd.)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77200" cy="4572000"/>
          </a:xfrm>
        </p:spPr>
        <p:txBody>
          <a:bodyPr/>
          <a:lstStyle/>
          <a:p>
            <a:r>
              <a:rPr lang="en-US" smtClean="0"/>
              <a:t>Overall imaging process</a:t>
            </a:r>
          </a:p>
          <a:p>
            <a:pPr lvl="1"/>
            <a:r>
              <a:rPr lang="en-US" smtClean="0"/>
              <a:t>Install and configure Windows 7 and applications on a source workstation</a:t>
            </a:r>
          </a:p>
          <a:p>
            <a:pPr lvl="1"/>
            <a:r>
              <a:rPr lang="en-US" smtClean="0"/>
              <a:t>Use Sysprep to generalize the source workstation for imaging</a:t>
            </a:r>
          </a:p>
          <a:p>
            <a:pPr lvl="1"/>
            <a:r>
              <a:rPr lang="en-US" smtClean="0"/>
              <a:t>Boot the source workstation using WindowsPE</a:t>
            </a:r>
          </a:p>
          <a:p>
            <a:pPr lvl="1"/>
            <a:r>
              <a:rPr lang="en-US" smtClean="0"/>
              <a:t>Use ImageX to capture the image from the source workstation and store it in a distribution share</a:t>
            </a:r>
          </a:p>
          <a:p>
            <a:pPr lvl="1"/>
            <a:r>
              <a:rPr lang="en-US" smtClean="0"/>
              <a:t>On the destination workstation, use WindowsPE to connect to the distribution share</a:t>
            </a:r>
          </a:p>
          <a:p>
            <a:pPr lvl="1"/>
            <a:r>
              <a:rPr lang="en-US" smtClean="0"/>
              <a:t>Use ImageX to apply the image in the distribution share to the destination workstation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882B53B-6C55-4FF8-8E53-3F4028D01A9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Sysprep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Generalization</a:t>
            </a:r>
          </a:p>
          <a:p>
            <a:pPr lvl="1"/>
            <a:r>
              <a:rPr lang="en-US" smtClean="0"/>
              <a:t>Preparing workstations to capture an image</a:t>
            </a:r>
          </a:p>
          <a:p>
            <a:pPr lvl="1"/>
            <a:r>
              <a:rPr lang="en-US" smtClean="0"/>
              <a:t>Removes system-specific data from Windows</a:t>
            </a:r>
          </a:p>
          <a:p>
            <a:r>
              <a:rPr lang="en-US" smtClean="0"/>
              <a:t>You can specify an answer file to use during generalization</a:t>
            </a:r>
          </a:p>
          <a:p>
            <a:pPr lvl="1"/>
            <a:r>
              <a:rPr lang="en-US" smtClean="0"/>
              <a:t>Otherwise Sysprep will search for unattend.xml to use as an answer file</a:t>
            </a:r>
          </a:p>
          <a:p>
            <a:r>
              <a:rPr lang="en-US" smtClean="0"/>
              <a:t>System Cleanup Actions</a:t>
            </a:r>
          </a:p>
          <a:p>
            <a:pPr lvl="1"/>
            <a:r>
              <a:rPr lang="en-US" smtClean="0"/>
              <a:t>You must select a system cleanup action</a:t>
            </a:r>
          </a:p>
          <a:p>
            <a:pPr lvl="1"/>
            <a:r>
              <a:rPr lang="en-US" smtClean="0"/>
              <a:t>System cleanup action determines the behavior of Windows 7 after configuration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FE3BFF0-E302-4D19-BF10-55B3224CF5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Sysprep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00BC88A-D8E6-41F9-AA09-09979A6A5A2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057775" cy="380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Improvements (cont'd.)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Imaging Format benefits</a:t>
            </a:r>
          </a:p>
          <a:p>
            <a:pPr lvl="1"/>
            <a:r>
              <a:rPr lang="en-US" dirty="0" smtClean="0"/>
              <a:t>Add and remove components directly from image file</a:t>
            </a:r>
          </a:p>
          <a:p>
            <a:pPr lvl="1"/>
            <a:r>
              <a:rPr lang="en-US" dirty="0" smtClean="0"/>
              <a:t>Add updates directly to image file</a:t>
            </a:r>
          </a:p>
          <a:p>
            <a:pPr lvl="1"/>
            <a:r>
              <a:rPr lang="en-US" dirty="0" smtClean="0"/>
              <a:t>Add and remove files directly from image file</a:t>
            </a:r>
          </a:p>
          <a:p>
            <a:pPr lvl="1"/>
            <a:r>
              <a:rPr lang="en-US" dirty="0" smtClean="0"/>
              <a:t>Single image for multiple hardware platforms</a:t>
            </a:r>
          </a:p>
          <a:p>
            <a:pPr lvl="1"/>
            <a:r>
              <a:rPr lang="en-US" dirty="0" smtClean="0"/>
              <a:t>Single image file for multiple images with varying configurations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EC98FF5-7E08-4A7A-91BE-DAE526F33D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Sysprep (cont'd.)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 Cleanup Actions (cont'd.)</a:t>
            </a:r>
          </a:p>
          <a:p>
            <a:pPr lvl="1"/>
            <a:r>
              <a:rPr lang="en-US" smtClean="0"/>
              <a:t>Options</a:t>
            </a:r>
          </a:p>
          <a:p>
            <a:pPr lvl="2"/>
            <a:r>
              <a:rPr lang="en-US" smtClean="0"/>
              <a:t>Enter System Out-of-Box Experience (OOBE)</a:t>
            </a:r>
          </a:p>
          <a:p>
            <a:pPr lvl="2"/>
            <a:r>
              <a:rPr lang="en-US" smtClean="0"/>
              <a:t>Enter System Audit Mode</a:t>
            </a:r>
          </a:p>
          <a:p>
            <a:r>
              <a:rPr lang="en-US" smtClean="0"/>
              <a:t>Hardware Abstraction Layer (HAL) can be different on the source and destination computers</a:t>
            </a:r>
          </a:p>
          <a:p>
            <a:r>
              <a:rPr lang="en-US" smtClean="0"/>
              <a:t>Sysprep Limitations</a:t>
            </a:r>
          </a:p>
          <a:p>
            <a:pPr lvl="1"/>
            <a:r>
              <a:rPr lang="en-US" smtClean="0"/>
              <a:t>Drivers must be available to support plug and play hardware of the destination computer</a:t>
            </a:r>
          </a:p>
          <a:p>
            <a:pPr lvl="1"/>
            <a:r>
              <a:rPr lang="en-US" smtClean="0"/>
              <a:t>Sysprep generalization resets the activation clock a maximum of three times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5597E9-84B0-4F54-854E-B60296F82BA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err="1" smtClean="0"/>
              <a:t>Sysprep</a:t>
            </a:r>
            <a:r>
              <a:rPr lang="en-US" dirty="0" smtClean="0"/>
              <a:t>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B4CC771-0B50-4243-9234-CD725FE8987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56647" y="1219200"/>
            <a:ext cx="2819400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 initial installation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19282" y="19050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756647" y="2286000"/>
            <a:ext cx="2776818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 </a:t>
            </a:r>
            <a:r>
              <a:rPr lang="en-US" dirty="0" err="1" smtClean="0">
                <a:solidFill>
                  <a:schemeClr val="tx1"/>
                </a:solidFill>
              </a:rPr>
              <a:t>Sysprep</a:t>
            </a:r>
            <a:r>
              <a:rPr lang="en-US" dirty="0" smtClean="0">
                <a:solidFill>
                  <a:schemeClr val="tx1"/>
                </a:solidFill>
              </a:rPr>
              <a:t> and select audit mode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20788" y="3352800"/>
            <a:ext cx="2776818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Logon to add drivers or applications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11437" y="29718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756647" y="4419600"/>
            <a:ext cx="2776818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 </a:t>
            </a:r>
            <a:r>
              <a:rPr lang="en-US" dirty="0" err="1" smtClean="0">
                <a:solidFill>
                  <a:schemeClr val="tx1"/>
                </a:solidFill>
              </a:rPr>
              <a:t>Sysprep</a:t>
            </a:r>
            <a:r>
              <a:rPr lang="en-US" dirty="0" smtClean="0">
                <a:solidFill>
                  <a:schemeClr val="tx1"/>
                </a:solidFill>
              </a:rPr>
              <a:t> and select OOBE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09197" y="40386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10317" y="51435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756647" y="5486400"/>
            <a:ext cx="2776818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starts system and runs OOBE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Sysprep (cont'd.)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Sysprep</a:t>
            </a:r>
            <a:r>
              <a:rPr lang="en-US" dirty="0" smtClean="0"/>
              <a:t> Limitations (cont'd.)</a:t>
            </a:r>
          </a:p>
          <a:p>
            <a:pPr lvl="1"/>
            <a:r>
              <a:rPr lang="en-US" dirty="0" err="1" smtClean="0"/>
              <a:t>Sysprep</a:t>
            </a:r>
            <a:r>
              <a:rPr lang="en-US" dirty="0" smtClean="0"/>
              <a:t> does not perform imaging operations</a:t>
            </a:r>
          </a:p>
          <a:p>
            <a:pPr lvl="1"/>
            <a:r>
              <a:rPr lang="en-US" dirty="0" smtClean="0"/>
              <a:t>If a computer is a member of a domain, running </a:t>
            </a:r>
            <a:r>
              <a:rPr lang="en-US" dirty="0" err="1" smtClean="0"/>
              <a:t>Sysprep</a:t>
            </a:r>
            <a:r>
              <a:rPr lang="en-US" dirty="0" smtClean="0"/>
              <a:t> removes the computer from the domain</a:t>
            </a:r>
          </a:p>
          <a:p>
            <a:pPr lvl="1"/>
            <a:r>
              <a:rPr lang="en-US" dirty="0" err="1" smtClean="0"/>
              <a:t>Sysprep</a:t>
            </a:r>
            <a:r>
              <a:rPr lang="en-US" dirty="0" smtClean="0"/>
              <a:t> will not run on upgraded computers</a:t>
            </a:r>
          </a:p>
          <a:p>
            <a:pPr lvl="1"/>
            <a:r>
              <a:rPr lang="en-US" dirty="0" smtClean="0"/>
              <a:t>After running </a:t>
            </a:r>
            <a:r>
              <a:rPr lang="en-US" dirty="0" err="1" smtClean="0"/>
              <a:t>Sysprep</a:t>
            </a:r>
            <a:r>
              <a:rPr lang="en-US" dirty="0" smtClean="0"/>
              <a:t>, encrypted files and folders are unreadable</a:t>
            </a:r>
          </a:p>
          <a:p>
            <a:r>
              <a:rPr lang="en-US" dirty="0" err="1" smtClean="0"/>
              <a:t>Sysprep</a:t>
            </a:r>
            <a:r>
              <a:rPr lang="en-US" dirty="0" smtClean="0"/>
              <a:t> Command-Line Options</a:t>
            </a:r>
          </a:p>
          <a:p>
            <a:pPr lvl="1"/>
            <a:r>
              <a:rPr lang="en-US" dirty="0" err="1" smtClean="0"/>
              <a:t>Sysprep</a:t>
            </a:r>
            <a:r>
              <a:rPr lang="en-US" dirty="0" smtClean="0"/>
              <a:t> has both a command-line interface and a graphical interface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638BFC-F75C-4F53-99EE-0CC65999598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Sysprep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BC811FB-69EF-4CB7-8362-60E9DB83B4D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747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905000"/>
            <a:ext cx="79819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550" y="136428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Found on page 81 in book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ImageX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Features and benefits</a:t>
            </a:r>
          </a:p>
          <a:p>
            <a:pPr lvl="1"/>
            <a:r>
              <a:rPr lang="en-US" smtClean="0"/>
              <a:t>A single image file (.wim) can hold multiple images</a:t>
            </a:r>
          </a:p>
          <a:p>
            <a:pPr lvl="1"/>
            <a:r>
              <a:rPr lang="en-US" smtClean="0"/>
              <a:t>File-based imaging lets you capture images from one partition type and restore them on another</a:t>
            </a:r>
          </a:p>
          <a:p>
            <a:pPr lvl="1"/>
            <a:r>
              <a:rPr lang="en-US" smtClean="0"/>
              <a:t>Images can be taken from an entire partition or just a particular folder</a:t>
            </a:r>
          </a:p>
          <a:p>
            <a:pPr lvl="1"/>
            <a:r>
              <a:rPr lang="en-US" smtClean="0"/>
              <a:t>Images can be applied to an existing hard drive without destroying the existing data</a:t>
            </a:r>
          </a:p>
          <a:p>
            <a:pPr lvl="1"/>
            <a:r>
              <a:rPr lang="en-US" smtClean="0"/>
              <a:t>Using imaging for initial setup is significantly faster than the xcopy-based file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5DD3232-F04E-4E4C-9484-FE42D554273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ImageX (cont'd.)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Features and benefits (cont'd.)</a:t>
            </a:r>
          </a:p>
          <a:p>
            <a:pPr lvl="1"/>
            <a:r>
              <a:rPr lang="en-US" smtClean="0"/>
              <a:t>Images can be compressed with either fast compression or maximum compression</a:t>
            </a:r>
          </a:p>
          <a:p>
            <a:pPr lvl="1"/>
            <a:r>
              <a:rPr lang="en-US" smtClean="0"/>
              <a:t>Images can be mounted to a folder in an NTFS partition for modification</a:t>
            </a:r>
          </a:p>
          <a:p>
            <a:pPr lvl="1"/>
            <a:r>
              <a:rPr lang="en-US" smtClean="0"/>
              <a:t>When ImageX is combined with Windows Deployment Services (WDS)</a:t>
            </a:r>
          </a:p>
          <a:p>
            <a:pPr lvl="2"/>
            <a:r>
              <a:rPr lang="en-US" smtClean="0"/>
              <a:t>Can completely automate the deployment process to include partitioning and formatting hard drives</a:t>
            </a:r>
          </a:p>
          <a:p>
            <a:r>
              <a:rPr lang="en-US" smtClean="0"/>
              <a:t>Image capture</a:t>
            </a:r>
          </a:p>
          <a:p>
            <a:pPr lvl="1"/>
            <a:r>
              <a:rPr lang="en-US" smtClean="0"/>
              <a:t>Must shut down the computer before imaging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7E3956D-4F56-4D95-9507-47C656161A6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ImageX (cont'd.)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Image capture (cont'd.)</a:t>
            </a:r>
          </a:p>
          <a:p>
            <a:r>
              <a:rPr lang="en-US" smtClean="0"/>
              <a:t>Syntax: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ImageX /capture image_path image_file “description”</a:t>
            </a:r>
            <a:r>
              <a:rPr lang="en-US" smtClean="0"/>
              <a:t> </a:t>
            </a:r>
          </a:p>
          <a:p>
            <a:r>
              <a:rPr lang="en-US" smtClean="0"/>
              <a:t>Image application</a:t>
            </a:r>
          </a:p>
          <a:p>
            <a:pPr lvl="1"/>
            <a:r>
              <a:rPr lang="en-US" smtClean="0"/>
              <a:t>Boot using WindowsPE and connect to the distribution share holding the image file</a:t>
            </a:r>
          </a:p>
          <a:p>
            <a:pPr lvl="1"/>
            <a:r>
              <a:rPr lang="en-US" smtClean="0"/>
              <a:t>Use ImageX to apply an image to the local workstation</a:t>
            </a:r>
          </a:p>
          <a:p>
            <a:pPr lvl="1"/>
            <a:r>
              <a:rPr lang="en-US" smtClean="0"/>
              <a:t>Syntax:	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ImageX /apply image_file [image_number | image_name] image_path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E1FD91D-D4FA-445D-AB4B-B19F65591D6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ImageX</a:t>
            </a:r>
            <a:r>
              <a:rPr lang="en-US" dirty="0" smtClean="0"/>
              <a:t>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7FA8AAE-6989-4DB4-9F3E-FBC13BE9C3A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788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76425"/>
            <a:ext cx="79914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550" y="136428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Found on page 83 in book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ImageX (cont'd.)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Other image management tasks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0922DF7-E0C7-4C0F-8CF0-1F7214ADD7F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28850"/>
            <a:ext cx="6667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550" y="136428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Found on page 68 in book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Maintenance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can include a preconfigured installation of Windows 7 and applications</a:t>
            </a:r>
          </a:p>
          <a:p>
            <a:r>
              <a:rPr lang="en-US" smtClean="0"/>
              <a:t>Requires you to apply software updates to those images</a:t>
            </a:r>
          </a:p>
          <a:p>
            <a:r>
              <a:rPr lang="en-US" smtClean="0"/>
              <a:t>Some common scenarios for using DISM:</a:t>
            </a:r>
          </a:p>
          <a:p>
            <a:pPr lvl="1"/>
            <a:r>
              <a:rPr lang="en-US" smtClean="0"/>
              <a:t>Add device drivers</a:t>
            </a:r>
          </a:p>
          <a:p>
            <a:pPr lvl="1"/>
            <a:r>
              <a:rPr lang="en-US" smtClean="0"/>
              <a:t>Apply Windows updates</a:t>
            </a:r>
          </a:p>
          <a:p>
            <a:pPr lvl="1"/>
            <a:r>
              <a:rPr lang="en-US" smtClean="0"/>
              <a:t>Enable Windows features</a:t>
            </a:r>
          </a:p>
          <a:p>
            <a:pPr lvl="1"/>
            <a:r>
              <a:rPr lang="en-US" smtClean="0"/>
              <a:t>Identify the need for application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4E50B62-E47D-461D-8BA2-A43A5D6B29A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Improvements (cont'd.)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XML-Based Answer Files</a:t>
            </a:r>
          </a:p>
          <a:p>
            <a:pPr lvl="1"/>
            <a:r>
              <a:rPr lang="en-US" dirty="0" smtClean="0"/>
              <a:t>Windows 7 uses a single XML-based answer file to perform automated installations</a:t>
            </a:r>
          </a:p>
          <a:p>
            <a:pPr lvl="1"/>
            <a:r>
              <a:rPr lang="en-US" dirty="0" smtClean="0"/>
              <a:t>Windows System Image Manager (WSIM) </a:t>
            </a:r>
          </a:p>
          <a:p>
            <a:pPr lvl="2"/>
            <a:r>
              <a:rPr lang="en-US" dirty="0" smtClean="0"/>
              <a:t>Create and edit answer files for Windows 7 installation</a:t>
            </a:r>
          </a:p>
          <a:p>
            <a:r>
              <a:rPr lang="en-US" dirty="0" smtClean="0"/>
              <a:t>Installation Scripts</a:t>
            </a:r>
          </a:p>
          <a:p>
            <a:pPr lvl="1"/>
            <a:r>
              <a:rPr lang="en-US" dirty="0" smtClean="0"/>
              <a:t>Can be used to automate installation tasks</a:t>
            </a:r>
          </a:p>
          <a:p>
            <a:pPr lvl="2"/>
            <a:r>
              <a:rPr lang="en-US" dirty="0" smtClean="0"/>
              <a:t>Ensures they are performed same way each time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1645D5A-3E5D-49AC-B954-FC67B4EAA3F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PE Boot Media Creation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Operating system on a hard drive cannot be running while an image is being taken or applied</a:t>
            </a:r>
          </a:p>
          <a:p>
            <a:r>
              <a:rPr lang="en-US" smtClean="0"/>
              <a:t>Steps to create a Windows PE boot CD</a:t>
            </a:r>
          </a:p>
          <a:p>
            <a:pPr lvl="1"/>
            <a:r>
              <a:rPr lang="en-US" smtClean="0"/>
              <a:t>Run copype.cmd to create the folder structure with the necessary files</a:t>
            </a:r>
          </a:p>
          <a:p>
            <a:pPr lvl="1"/>
            <a:r>
              <a:rPr lang="en-US" smtClean="0"/>
              <a:t>Copy winpe.wim to ISO\Sources\boot.wim</a:t>
            </a:r>
          </a:p>
          <a:p>
            <a:pPr lvl="1"/>
            <a:r>
              <a:rPr lang="en-US" smtClean="0"/>
              <a:t>Copy ImageX.exe and other desired files to the ISO folder</a:t>
            </a:r>
          </a:p>
          <a:p>
            <a:pPr lvl="1"/>
            <a:r>
              <a:rPr lang="en-US" smtClean="0"/>
              <a:t>Run oscdimg.exe to create an ISO file that you can burn to CD</a:t>
            </a:r>
          </a:p>
          <a:p>
            <a:pPr lvl="1"/>
            <a:r>
              <a:rPr lang="en-US" smtClean="0"/>
              <a:t>Burn the ISO file to CD or DVD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C176FC5-BFFF-4247-9C81-253653DFC0B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has many enhancements that make deployment easier</a:t>
            </a:r>
          </a:p>
          <a:p>
            <a:r>
              <a:rPr lang="en-US" smtClean="0"/>
              <a:t>Primary ways to install Windows 7 are DVD boot, distribution share, and image-based</a:t>
            </a:r>
          </a:p>
          <a:p>
            <a:r>
              <a:rPr lang="en-US" smtClean="0"/>
              <a:t>Clean installations are preferred over upgrade installations by most network administrators</a:t>
            </a:r>
          </a:p>
          <a:p>
            <a:r>
              <a:rPr lang="en-US" smtClean="0"/>
              <a:t>Windows 7 can perform a dual boot with almost any other operating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3C8CA1F-E0C8-4342-9BAE-964E90694E6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Easy Transfer is a graphical wizard that migrates user settings and files from an old computer to Windows 7</a:t>
            </a:r>
          </a:p>
          <a:p>
            <a:r>
              <a:rPr lang="en-US" smtClean="0"/>
              <a:t>Attended installation requires you to answer questions during the installation</a:t>
            </a:r>
          </a:p>
          <a:p>
            <a:r>
              <a:rPr lang="en-US" smtClean="0"/>
              <a:t>Unattended installation uses an answer file to pass configuration to Setup</a:t>
            </a:r>
          </a:p>
          <a:p>
            <a:r>
              <a:rPr lang="en-US" smtClean="0"/>
              <a:t>During a basic installation, the windowsPE, offlineServicing, specialize, and oobeSystem configuration passes are performed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A0D452B-D6FB-41A3-B66F-1746C5F2EBF1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WSIM is used to create answer files, add device drivers or packages to an answer file, create a configuration set, or apply offline updates to a Windows 7 image</a:t>
            </a:r>
          </a:p>
          <a:p>
            <a:r>
              <a:rPr lang="en-US" dirty="0" err="1" smtClean="0"/>
              <a:t>Sysprep</a:t>
            </a:r>
            <a:r>
              <a:rPr lang="en-US" dirty="0" smtClean="0"/>
              <a:t> is used to prepare computers for imaging</a:t>
            </a:r>
          </a:p>
          <a:p>
            <a:r>
              <a:rPr lang="en-US" dirty="0" err="1" smtClean="0"/>
              <a:t>ImageX</a:t>
            </a:r>
            <a:r>
              <a:rPr lang="en-US" dirty="0" smtClean="0"/>
              <a:t> is used to capture, modify, and apply WIM images</a:t>
            </a:r>
          </a:p>
          <a:p>
            <a:r>
              <a:rPr lang="en-US" dirty="0" smtClean="0"/>
              <a:t>DISM is used to maintain Windows 7 images</a:t>
            </a:r>
          </a:p>
          <a:p>
            <a:r>
              <a:rPr lang="en-US" dirty="0" smtClean="0"/>
              <a:t>You can create a bootable CD, DVD, or USB drive to perform imaging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2BE04D7-7795-47C3-9058-284F228695D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Improvements (cont'd.)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and Registry Redirection</a:t>
            </a:r>
          </a:p>
          <a:p>
            <a:pPr lvl="1"/>
            <a:r>
              <a:rPr lang="en-US" dirty="0" smtClean="0"/>
              <a:t>Some applications attempt to write information to the Windows folder or restricted parts of the registry</a:t>
            </a:r>
          </a:p>
          <a:p>
            <a:pPr lvl="1"/>
            <a:r>
              <a:rPr lang="en-US" dirty="0" smtClean="0"/>
              <a:t>Requests are redirected to a virtual Windows folder or virtual registry location</a:t>
            </a:r>
          </a:p>
          <a:p>
            <a:pPr lvl="1"/>
            <a:r>
              <a:rPr lang="en-US" dirty="0" smtClean="0"/>
              <a:t>“Tricks” the application into running</a:t>
            </a:r>
          </a:p>
          <a:p>
            <a:pPr lvl="2"/>
            <a:r>
              <a:rPr lang="en-US" dirty="0" smtClean="0"/>
              <a:t>Without requiring users to have elevated privileges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DDBE5BB-B767-4E2A-9F27-10BE4555EF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mtClean="0"/>
              <a:t>Tools and Technology Improvements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Compatibility Toolkit</a:t>
            </a:r>
          </a:p>
          <a:p>
            <a:pPr lvl="1"/>
            <a:r>
              <a:rPr lang="en-US" dirty="0" smtClean="0"/>
              <a:t>Helps organizations quickly identify which applications are compatible with Windows 7</a:t>
            </a:r>
          </a:p>
          <a:p>
            <a:r>
              <a:rPr lang="en-US" dirty="0" smtClean="0"/>
              <a:t>User State Migration Tool</a:t>
            </a:r>
          </a:p>
          <a:p>
            <a:pPr lvl="1"/>
            <a:r>
              <a:rPr lang="en-US" dirty="0" smtClean="0"/>
              <a:t>Moves desktop settings and applications from one computer to another</a:t>
            </a:r>
          </a:p>
          <a:p>
            <a:r>
              <a:rPr lang="en-US" dirty="0" err="1" smtClean="0"/>
              <a:t>ImageX</a:t>
            </a:r>
            <a:endParaRPr lang="en-US" dirty="0" smtClean="0"/>
          </a:p>
          <a:p>
            <a:pPr lvl="1"/>
            <a:r>
              <a:rPr lang="en-US" dirty="0" smtClean="0"/>
              <a:t>New command-line tool for managing WIM images</a:t>
            </a:r>
          </a:p>
          <a:p>
            <a:pPr lvl="1"/>
            <a:r>
              <a:rPr lang="en-US" dirty="0" smtClean="0"/>
              <a:t>Included in the Windows Automated Installation Kit (WAIK)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489631B-7E95-4ECF-8EF0-9BDA0D43EA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Tools and Technology Improvements (cont'd.)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System Image Manager</a:t>
            </a:r>
          </a:p>
          <a:p>
            <a:pPr lvl="1"/>
            <a:r>
              <a:rPr lang="en-US" dirty="0" smtClean="0"/>
              <a:t>Graphical tool for configuring unattended installs creating distribution shares</a:t>
            </a:r>
          </a:p>
          <a:p>
            <a:r>
              <a:rPr lang="en-US" dirty="0" smtClean="0"/>
              <a:t>Windows PE</a:t>
            </a:r>
          </a:p>
          <a:p>
            <a:pPr lvl="1"/>
            <a:r>
              <a:rPr lang="en-US" dirty="0" smtClean="0"/>
              <a:t>Limited and non-GUI version of Windows based on Windows 7 technologies</a:t>
            </a:r>
          </a:p>
          <a:p>
            <a:pPr lvl="1"/>
            <a:r>
              <a:rPr lang="en-US" dirty="0" smtClean="0"/>
              <a:t>Can be used for installing, troubleshooting, and repairing Windows 7</a:t>
            </a:r>
          </a:p>
          <a:p>
            <a:pPr lvl="1"/>
            <a:r>
              <a:rPr lang="en-US" dirty="0" smtClean="0"/>
              <a:t>Includes networking components</a:t>
            </a:r>
          </a:p>
          <a:p>
            <a:pPr lvl="2"/>
            <a:r>
              <a:rPr lang="en-US" dirty="0" smtClean="0"/>
              <a:t>Can use current Windows drivers for network connectivity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FB677A0-7313-43CA-ADB5-5E729A6254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3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3027</Words>
  <Application>Microsoft Office PowerPoint</Application>
  <PresentationFormat>On-screen Show (4:3)</PresentationFormat>
  <Paragraphs>540</Paragraphs>
  <Slides>63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Courier New</vt:lpstr>
      <vt:lpstr>Times New Roman</vt:lpstr>
      <vt:lpstr>3_Default Design</vt:lpstr>
      <vt:lpstr>Clarity</vt:lpstr>
      <vt:lpstr>MCTS Guide to Microsoft 7 </vt:lpstr>
      <vt:lpstr>Objectives</vt:lpstr>
      <vt:lpstr>Deployment Enhancements in Windows 7</vt:lpstr>
      <vt:lpstr>Design Improvements</vt:lpstr>
      <vt:lpstr>Design Improvements (cont'd.)</vt:lpstr>
      <vt:lpstr>Design Improvements (cont'd.)</vt:lpstr>
      <vt:lpstr>Design Improvements (cont'd.)</vt:lpstr>
      <vt:lpstr>Tools and Technology Improvements</vt:lpstr>
      <vt:lpstr>Tools and Technology Improvements (cont'd.)</vt:lpstr>
      <vt:lpstr>Tools and Technology Improvements (cont'd.)</vt:lpstr>
      <vt:lpstr>Windows 7 Installation Methods</vt:lpstr>
      <vt:lpstr>DVD Boot Installation</vt:lpstr>
      <vt:lpstr>Distribution Share Installation</vt:lpstr>
      <vt:lpstr>Image-Based Installation</vt:lpstr>
      <vt:lpstr>Windows 7 Installation Types</vt:lpstr>
      <vt:lpstr>Clean Installations</vt:lpstr>
      <vt:lpstr>Upgrade Installations</vt:lpstr>
      <vt:lpstr>Migrating User Settings and Files</vt:lpstr>
      <vt:lpstr>Dual Boot Installations and Virtualization</vt:lpstr>
      <vt:lpstr>Dual Boot Installations and Virtualization (cont'd.)</vt:lpstr>
      <vt:lpstr>Dual Boot Installations (cont'd.)</vt:lpstr>
      <vt:lpstr>Windows Easy Transfer</vt:lpstr>
      <vt:lpstr>Windows Easy Transfer (cont'd.)</vt:lpstr>
      <vt:lpstr>Copy Windows Easy Transfer</vt:lpstr>
      <vt:lpstr>PowerPoint Presentation</vt:lpstr>
      <vt:lpstr>Select a Transfer Method</vt:lpstr>
      <vt:lpstr>PowerPoint Presentation</vt:lpstr>
      <vt:lpstr>Select What to Transfer</vt:lpstr>
      <vt:lpstr>PowerPoint Presentation</vt:lpstr>
      <vt:lpstr>Transfer User Settings and Files</vt:lpstr>
      <vt:lpstr>Attended Installation</vt:lpstr>
      <vt:lpstr>Product Activation</vt:lpstr>
      <vt:lpstr>Product Activation (cont'd.)</vt:lpstr>
      <vt:lpstr>PowerPoint Presentation</vt:lpstr>
      <vt:lpstr>Unattended Installation</vt:lpstr>
      <vt:lpstr>Answer File Names</vt:lpstr>
      <vt:lpstr>Answer File Names (cont'd.)</vt:lpstr>
      <vt:lpstr>Answer File Names (cont'd.)</vt:lpstr>
      <vt:lpstr>Configuration Passes for a Basic Installation</vt:lpstr>
      <vt:lpstr>Configuration Passes for a Basic Installation (cont'd.)</vt:lpstr>
      <vt:lpstr>Configuration Passes for a Basic Installation (cont'd.)</vt:lpstr>
      <vt:lpstr>Configuration Passes for a Basic Installation (cont'd.)</vt:lpstr>
      <vt:lpstr>Windows System Image Manager</vt:lpstr>
      <vt:lpstr>Windows System Image Manager (cont'd.)</vt:lpstr>
      <vt:lpstr>Windows System Image Manager (cont'd.)</vt:lpstr>
      <vt:lpstr>Image-Based Installation</vt:lpstr>
      <vt:lpstr>Image-Based Installation (cont'd.)</vt:lpstr>
      <vt:lpstr>Sysprep</vt:lpstr>
      <vt:lpstr>Sysprep (cont'd.)</vt:lpstr>
      <vt:lpstr>Sysprep (cont'd.)</vt:lpstr>
      <vt:lpstr>Sysprep (cont'd.)</vt:lpstr>
      <vt:lpstr>Sysprep (cont'd.)</vt:lpstr>
      <vt:lpstr>Sysprep (cont'd.)</vt:lpstr>
      <vt:lpstr>ImageX</vt:lpstr>
      <vt:lpstr>ImageX (cont'd.)</vt:lpstr>
      <vt:lpstr>ImageX (cont'd.)</vt:lpstr>
      <vt:lpstr>ImageX (cont'd.)</vt:lpstr>
      <vt:lpstr>ImageX (cont'd.)</vt:lpstr>
      <vt:lpstr>Image Maintenance</vt:lpstr>
      <vt:lpstr>Windows PE Boot Media Creation</vt:lpstr>
      <vt:lpstr>Summary</vt:lpstr>
      <vt:lpstr>Summary (cont'd.)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844</cp:revision>
  <dcterms:created xsi:type="dcterms:W3CDTF">2002-09-27T23:29:22Z</dcterms:created>
  <dcterms:modified xsi:type="dcterms:W3CDTF">2013-12-20T15:13:23Z</dcterms:modified>
</cp:coreProperties>
</file>